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0" r:id="rId2"/>
    <p:sldId id="274" r:id="rId3"/>
    <p:sldId id="273" r:id="rId4"/>
    <p:sldId id="269" r:id="rId5"/>
    <p:sldId id="263" r:id="rId6"/>
    <p:sldId id="272" r:id="rId7"/>
    <p:sldId id="26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FF66"/>
    <a:srgbClr val="0000CC"/>
    <a:srgbClr val="990000"/>
    <a:srgbClr val="FF3300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849EB-281D-410C-8804-BF461D0D59BC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C2E28-DCB1-4DE7-8D12-107F9A8BD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2E28-DCB1-4DE7-8D12-107F9A8BDF4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FC037-CC64-431C-9DB6-AA999B937346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AFED8-3475-4C50-A454-15EC1A38A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vids.myspace.com/index.cfm?fuseaction=vids.individual&amp;videoid=5585687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ealth&amp;safety_adj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multimedia.play.it/m/audio/27063606/obesity-a-weighty-issue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pr.org/templates/story/story.php?storyId=1242896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1295400"/>
            <a:ext cx="77724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Objective:</a:t>
            </a:r>
            <a:r>
              <a:rPr lang="en-US" sz="2800" dirty="0" smtClean="0"/>
              <a:t>	Students will be able to:</a:t>
            </a:r>
          </a:p>
          <a:p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en-US" sz="2400" dirty="0" smtClean="0"/>
              <a:t>  Understand and discuss people’s feelings from a video</a:t>
            </a:r>
          </a:p>
          <a:p>
            <a:pPr lvl="0">
              <a:buFont typeface="Arial" pitchFamily="34" charset="0"/>
              <a:buChar char="•"/>
            </a:pPr>
            <a:r>
              <a:rPr lang="en-US" sz="2400" dirty="0" smtClean="0"/>
              <a:t>  Understand and use conditional IF clauses</a:t>
            </a:r>
          </a:p>
          <a:p>
            <a:pPr lvl="0">
              <a:buFont typeface="Arial" pitchFamily="34" charset="0"/>
              <a:buChar char="•"/>
            </a:pPr>
            <a:r>
              <a:rPr lang="en-US" sz="2400" dirty="0" smtClean="0"/>
              <a:t>  Learn some adjectives for qualifying  events and </a:t>
            </a:r>
            <a:br>
              <a:rPr lang="en-US" sz="2400" dirty="0" smtClean="0"/>
            </a:br>
            <a:r>
              <a:rPr lang="en-US" sz="2400" dirty="0" smtClean="0"/>
              <a:t>    information</a:t>
            </a:r>
          </a:p>
          <a:p>
            <a:pPr lvl="0">
              <a:buFont typeface="Arial" pitchFamily="34" charset="0"/>
              <a:buChar char="•"/>
            </a:pPr>
            <a:r>
              <a:rPr lang="en-US" sz="2400" dirty="0" smtClean="0"/>
              <a:t>  Identify the main ideas and details  of a radio program </a:t>
            </a:r>
          </a:p>
          <a:p>
            <a:pPr lvl="0">
              <a:buFont typeface="Arial" pitchFamily="34" charset="0"/>
              <a:buChar char="•"/>
            </a:pPr>
            <a:r>
              <a:rPr lang="en-US" sz="2400" dirty="0" smtClean="0"/>
              <a:t>  Discuss and suggest reasons why obesity is </a:t>
            </a:r>
            <a:br>
              <a:rPr lang="en-US" sz="2400" dirty="0" smtClean="0"/>
            </a:br>
            <a:r>
              <a:rPr lang="en-US" sz="2400" dirty="0" smtClean="0"/>
              <a:t>   difficult to solve</a:t>
            </a:r>
          </a:p>
          <a:p>
            <a:pPr lvl="0">
              <a:buFont typeface="Arial" pitchFamily="34" charset="0"/>
              <a:buChar char="•"/>
            </a:pPr>
            <a:r>
              <a:rPr lang="en-US" sz="2400" dirty="0" smtClean="0"/>
              <a:t>  Summarize the content of a radio program from </a:t>
            </a:r>
            <a:br>
              <a:rPr lang="en-US" sz="2400" dirty="0" smtClean="0"/>
            </a:br>
            <a:r>
              <a:rPr lang="en-US" sz="2400" dirty="0" smtClean="0"/>
              <a:t>    what they heard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971800"/>
            <a:ext cx="678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u="sng" dirty="0" smtClean="0">
                <a:hlinkClick r:id="rId2"/>
              </a:rPr>
              <a:t>http://vids.myspace.com/index.cfm?fuseaction=vids.individual&amp;videoid=55856873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8382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Activity 2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733800" y="22860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Play video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7620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Activity 4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2286000"/>
            <a:ext cx="304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Feedback form </a:t>
            </a:r>
          </a:p>
          <a:p>
            <a:pPr algn="ctr"/>
            <a:r>
              <a:rPr lang="en-US" dirty="0" smtClean="0"/>
              <a:t>(Click on link below)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err="1" smtClean="0">
                <a:hlinkClick r:id="rId2" action="ppaction://hlinkfile"/>
              </a:rPr>
              <a:t>Health&amp;safety_adj.html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107787"/>
            <a:ext cx="7696200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 _____ Overweight is considered as an epidemic 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_____ Overweight is more serious than AIDS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_____ Overweight is threatening American economy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_____ Federal Government is seriously concerned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_____ Overweight is responsible for many diseases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_____ Unfortunately doctors have no real treatment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_____ Overweight costs a lot of money to the State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____ Obesity is caused by many bad habits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_____ The problem will become worst in 20 to 23 years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_____ the solution is to take a lot of exercise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_____ The State has decided on  an action plan to solve </a:t>
            </a:r>
            <a:br>
              <a:rPr lang="en-US" sz="2400" dirty="0" smtClean="0"/>
            </a:br>
            <a:r>
              <a:rPr lang="en-US" sz="2400" dirty="0" smtClean="0"/>
              <a:t>             overweight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0" y="1941522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2403187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2860387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3698587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4180076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8200" y="4632811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1179522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3810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Activity 5</a:t>
            </a:r>
            <a:endParaRPr lang="en-US" sz="2400" b="1" u="sng" dirty="0"/>
          </a:p>
        </p:txBody>
      </p:sp>
      <p:sp>
        <p:nvSpPr>
          <p:cNvPr id="14" name="TextBox 13"/>
          <p:cNvSpPr txBox="1"/>
          <p:nvPr/>
        </p:nvSpPr>
        <p:spPr>
          <a:xfrm>
            <a:off x="2133600" y="499646"/>
            <a:ext cx="655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b="1" u="sng" dirty="0" smtClean="0">
                <a:hlinkClick r:id="rId2"/>
              </a:rPr>
              <a:t>http://</a:t>
            </a:r>
            <a:r>
              <a:rPr lang="en-US" sz="1600" b="1" u="sng" dirty="0" smtClean="0">
                <a:hlinkClick r:id="rId2"/>
              </a:rPr>
              <a:t>multimedia.play.it/m/audio/27063606/obesity-a-weighty-issue.htm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0" y="926254"/>
          <a:ext cx="8458200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4495800"/>
                <a:gridCol w="1981200"/>
              </a:tblGrid>
              <a:tr h="527473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Person mentioned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occupation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Optimistic?</a:t>
                      </a:r>
                      <a:endParaRPr lang="en-US" sz="2200" dirty="0"/>
                    </a:p>
                  </a:txBody>
                  <a:tcPr/>
                </a:tc>
              </a:tr>
              <a:tr h="52747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Kathleen Sebelius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/>
                </a:tc>
              </a:tr>
              <a:tr h="52747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Dr David </a:t>
                      </a:r>
                      <a:r>
                        <a:rPr lang="en-US" sz="2400" dirty="0" err="1" smtClean="0"/>
                        <a:t>Satcher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/>
                </a:tc>
              </a:tr>
              <a:tr h="527473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Lanette</a:t>
                      </a:r>
                      <a:r>
                        <a:rPr lang="en-US" sz="2400" dirty="0" smtClean="0"/>
                        <a:t> </a:t>
                      </a:r>
                      <a:br>
                        <a:rPr lang="en-US" sz="2400" dirty="0" smtClean="0"/>
                      </a:br>
                      <a:r>
                        <a:rPr lang="en-US" sz="2400" dirty="0" err="1" smtClean="0"/>
                        <a:t>Kovachi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i="1" dirty="0" smtClean="0">
                          <a:latin typeface="AR ESSENCE" pitchFamily="2" charset="0"/>
                          <a:ea typeface="BatangChe" pitchFamily="49" charset="-127"/>
                        </a:rPr>
                        <a:t>  Staff dietician at Subway</a:t>
                      </a:r>
                      <a:endParaRPr lang="en-US" sz="2200" b="0" i="1" dirty="0">
                        <a:latin typeface="AR ESSENCE" pitchFamily="2" charset="0"/>
                        <a:ea typeface="BatangChe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52747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Jeff Brown</a:t>
                      </a:r>
                    </a:p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/>
                </a:tc>
              </a:tr>
              <a:tr h="52747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Dr Walter Willet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38400" y="26670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Former Surgeon General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438400" y="1683603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Secretary of Health and Human Services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4338935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Shop owner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438400" y="49530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Chairs nutrition department at Harvard School of Public Health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620000" y="518160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NO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0" y="441960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Yes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0" y="2662535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NO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0000" y="182880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NO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4572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Activity 6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7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008757"/>
            <a:ext cx="8229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 </a:t>
            </a:r>
            <a:r>
              <a:rPr lang="en-US" sz="2400" dirty="0" smtClean="0"/>
              <a:t>_____1 one in seven children is obese. Vicky </a:t>
            </a:r>
            <a:r>
              <a:rPr lang="en-US" sz="2400" dirty="0" err="1" smtClean="0"/>
              <a:t>Que</a:t>
            </a:r>
            <a:r>
              <a:rPr lang="en-US" sz="2400" dirty="0" smtClean="0"/>
              <a:t> reports the </a:t>
            </a:r>
          </a:p>
          <a:p>
            <a:r>
              <a:rPr lang="en-US" sz="2400" dirty="0" smtClean="0"/>
              <a:t>	treatment of </a:t>
            </a:r>
            <a:r>
              <a:rPr lang="en-US" sz="2400" b="1" dirty="0" smtClean="0"/>
              <a:t>pediatric</a:t>
            </a:r>
            <a:r>
              <a:rPr lang="en-US" sz="2400" dirty="0" smtClean="0"/>
              <a:t> obesity.</a:t>
            </a:r>
          </a:p>
          <a:p>
            <a:r>
              <a:rPr lang="en-US" sz="2400" dirty="0" smtClean="0"/>
              <a:t>_____2 … and found mothers were </a:t>
            </a:r>
            <a:r>
              <a:rPr lang="en-US" sz="2400" b="1" dirty="0" smtClean="0"/>
              <a:t>accurate</a:t>
            </a:r>
            <a:r>
              <a:rPr lang="en-US" sz="2400" dirty="0" smtClean="0"/>
              <a:t> in identifying </a:t>
            </a:r>
          </a:p>
          <a:p>
            <a:r>
              <a:rPr lang="en-US" sz="2400" dirty="0" smtClean="0"/>
              <a:t>	themselves as overweight, but not their children.</a:t>
            </a:r>
          </a:p>
          <a:p>
            <a:r>
              <a:rPr lang="en-US" sz="2400" dirty="0" smtClean="0"/>
              <a:t>_____3 they were almost physically </a:t>
            </a:r>
            <a:r>
              <a:rPr lang="en-US" sz="2400" b="1" dirty="0" smtClean="0"/>
              <a:t>incapacitated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_____4 The mothers </a:t>
            </a:r>
            <a:r>
              <a:rPr lang="en-US" sz="2400" b="1" dirty="0" smtClean="0"/>
              <a:t>proudly</a:t>
            </a:r>
            <a:r>
              <a:rPr lang="en-US" sz="2400" dirty="0" smtClean="0"/>
              <a:t> described their children as big </a:t>
            </a:r>
          </a:p>
          <a:p>
            <a:r>
              <a:rPr lang="en-US" sz="2400" dirty="0" smtClean="0"/>
              <a:t>	boned</a:t>
            </a:r>
          </a:p>
          <a:p>
            <a:r>
              <a:rPr lang="en-US" sz="2400" dirty="0" smtClean="0"/>
              <a:t>_____5 mothers saw food as the way to </a:t>
            </a:r>
            <a:r>
              <a:rPr lang="en-US" sz="2400" b="1" dirty="0" smtClean="0"/>
              <a:t>nurture</a:t>
            </a:r>
            <a:r>
              <a:rPr lang="en-US" sz="2400" dirty="0" smtClean="0"/>
              <a:t> their children</a:t>
            </a:r>
          </a:p>
          <a:p>
            <a:endParaRPr lang="en-US" sz="1100" dirty="0" smtClean="0"/>
          </a:p>
          <a:p>
            <a:r>
              <a:rPr lang="en-US" sz="2400" dirty="0" smtClean="0"/>
              <a:t>_____6 the kids her age are already </a:t>
            </a:r>
            <a:r>
              <a:rPr lang="en-US" sz="2400" b="1" dirty="0" smtClean="0"/>
              <a:t>dating</a:t>
            </a:r>
            <a:r>
              <a:rPr lang="en-US" sz="2400" dirty="0" smtClean="0"/>
              <a:t>, yet no one seems to </a:t>
            </a:r>
          </a:p>
          <a:p>
            <a:r>
              <a:rPr lang="en-US" sz="2400" dirty="0" smtClean="0"/>
              <a:t>	be interested in Jennifer</a:t>
            </a:r>
          </a:p>
          <a:p>
            <a:r>
              <a:rPr lang="en-US" sz="2400" dirty="0" smtClean="0"/>
              <a:t>_____7 why is my older child </a:t>
            </a:r>
            <a:r>
              <a:rPr lang="en-US" sz="2400" b="1" dirty="0" smtClean="0"/>
              <a:t>skinny</a:t>
            </a:r>
            <a:r>
              <a:rPr lang="en-US" sz="2400" dirty="0" smtClean="0"/>
              <a:t> while the younger ones are </a:t>
            </a:r>
          </a:p>
          <a:p>
            <a:r>
              <a:rPr lang="en-US" sz="2400" dirty="0" smtClean="0"/>
              <a:t>	heavy?</a:t>
            </a:r>
          </a:p>
          <a:p>
            <a:r>
              <a:rPr lang="en-US" sz="2400" dirty="0" smtClean="0"/>
              <a:t>_____8 I really wish that they will give you a </a:t>
            </a:r>
            <a:r>
              <a:rPr lang="en-US" sz="2400" b="1" dirty="0" smtClean="0"/>
              <a:t>chart</a:t>
            </a:r>
            <a:r>
              <a:rPr lang="en-US" sz="2400" dirty="0" smtClean="0"/>
              <a:t>, of what </a:t>
            </a:r>
          </a:p>
          <a:p>
            <a:r>
              <a:rPr lang="en-US" sz="2400" dirty="0" smtClean="0"/>
              <a:t>	kind of meals are fattening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483262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a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52704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246024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c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558444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d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168806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e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283106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f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93624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g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405026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h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3810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Activity  8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allAtOnce"/>
      <p:bldP spid="9" grpId="0" build="allAtOnce"/>
      <p:bldP spid="10" grpId="0" build="p"/>
      <p:bldP spid="11" grpId="0" build="allAtOnce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1077684"/>
          <a:ext cx="8458200" cy="5246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3600"/>
                <a:gridCol w="1295400"/>
                <a:gridCol w="1219200"/>
              </a:tblGrid>
              <a:tr h="511629">
                <a:tc>
                  <a:txBody>
                    <a:bodyPr/>
                    <a:lstStyle/>
                    <a:p>
                      <a:r>
                        <a:rPr lang="en-US" dirty="0" smtClean="0"/>
                        <a:t>Ideas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My answer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Research finding</a:t>
                      </a:r>
                      <a:endParaRPr lang="en-US" dirty="0"/>
                    </a:p>
                  </a:txBody>
                  <a:tcPr/>
                </a:tc>
              </a:tr>
              <a:tr h="511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The problem of obesity has been around for 30 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T        F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T        F</a:t>
                      </a:r>
                      <a:endParaRPr lang="en-US" dirty="0"/>
                    </a:p>
                  </a:txBody>
                  <a:tcPr anchor="ctr"/>
                </a:tc>
              </a:tr>
              <a:tr h="511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1/3 of American children is obese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T        F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T        F</a:t>
                      </a:r>
                      <a:endParaRPr lang="en-US" dirty="0"/>
                    </a:p>
                  </a:txBody>
                  <a:tcPr anchor="ctr"/>
                </a:tc>
              </a:tr>
              <a:tr h="511629">
                <a:tc>
                  <a:txBody>
                    <a:bodyPr/>
                    <a:lstStyle/>
                    <a:p>
                      <a:r>
                        <a:rPr lang="en-US" dirty="0" smtClean="0"/>
                        <a:t>Parents don’t realize that their children are overweight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T        F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T        F</a:t>
                      </a:r>
                      <a:endParaRPr lang="en-US" dirty="0"/>
                    </a:p>
                  </a:txBody>
                  <a:tcPr anchor="ctr"/>
                </a:tc>
              </a:tr>
              <a:tr h="511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When parents themselves are overweight they admit it. But they refuse to admit their children are overweight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T        F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T        F</a:t>
                      </a:r>
                      <a:endParaRPr lang="en-US" dirty="0"/>
                    </a:p>
                  </a:txBody>
                  <a:tcPr anchor="ctr"/>
                </a:tc>
              </a:tr>
              <a:tr h="511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Parents and doctors agree on the definition of overweight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T        F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T        F</a:t>
                      </a:r>
                      <a:endParaRPr lang="en-US" dirty="0"/>
                    </a:p>
                  </a:txBody>
                  <a:tcPr anchor="ctr"/>
                </a:tc>
              </a:tr>
              <a:tr h="511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Doctors are always first to realize kids are overweight and propose advice and help but parents refuse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T        F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T        F</a:t>
                      </a:r>
                      <a:endParaRPr lang="en-US" dirty="0"/>
                    </a:p>
                  </a:txBody>
                  <a:tcPr anchor="ctr"/>
                </a:tc>
              </a:tr>
              <a:tr h="511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Parents of overweight children find doctors very helpful when they seek for their help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T        F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T        F</a:t>
                      </a:r>
                      <a:endParaRPr lang="en-US" dirty="0"/>
                    </a:p>
                  </a:txBody>
                  <a:tcPr anchor="ctr"/>
                </a:tc>
              </a:tr>
              <a:tr h="511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At medical school doctors don’t learn how to talk to parents about their children’s obesity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T        F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T        F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7543800" y="5878285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077200" y="5192485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001000" y="4582885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077200" y="3973285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543800" y="3363685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43800" y="2830285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077200" y="2373085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400800" y="1839685"/>
            <a:ext cx="381000" cy="304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543800" y="1839685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04800" y="457200"/>
            <a:ext cx="259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Activity  9a  &amp;  9b</a:t>
            </a:r>
            <a:endParaRPr lang="en-US" sz="2200" dirty="0"/>
          </a:p>
        </p:txBody>
      </p:sp>
      <p:sp>
        <p:nvSpPr>
          <p:cNvPr id="14" name="TextBox 13"/>
          <p:cNvSpPr txBox="1"/>
          <p:nvPr/>
        </p:nvSpPr>
        <p:spPr>
          <a:xfrm>
            <a:off x="2438400" y="457200"/>
            <a:ext cx="6400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700" b="1" u="sng" dirty="0" smtClean="0">
                <a:hlinkClick r:id="rId2"/>
              </a:rPr>
              <a:t>http://www.npr.org/templates/story/story.php?storyId=1242896</a:t>
            </a:r>
            <a:endParaRPr lang="en-US" sz="1700" dirty="0" smtClean="0"/>
          </a:p>
          <a:p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248</Words>
  <Application>Microsoft Office PowerPoint</Application>
  <PresentationFormat>On-screen Show (4:3)</PresentationFormat>
  <Paragraphs>110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Kanga</dc:creator>
  <cp:lastModifiedBy>Kanga</cp:lastModifiedBy>
  <cp:revision>64</cp:revision>
  <dcterms:created xsi:type="dcterms:W3CDTF">2009-11-18T19:10:32Z</dcterms:created>
  <dcterms:modified xsi:type="dcterms:W3CDTF">2009-12-06T02:42:41Z</dcterms:modified>
</cp:coreProperties>
</file>